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6858000" cx="12192000"/>
  <p:notesSz cx="6858000" cy="9144000"/>
  <p:embeddedFontLst>
    <p:embeddedFont>
      <p:font typeface="Arial Black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rialBlack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2c8805961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28856cd2d0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28856cd2d0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28856cd2d0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c88059615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88059615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c88059615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2c88059615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2c88059615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c88059615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c88059615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2c88059615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2c88059615_0_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2c88059615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128856cd2d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28856cd2d0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c88059615_0_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c88059615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2c88059615_0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28856cd2d0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2c88059615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c8805961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c8805961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2c8805961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856cd2d0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8856cd2d0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28856cd2d0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c88059615_0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c88059615_0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2c88059615_0_5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2c88059615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2c88059615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c88059615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c88059615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2c88059615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2c88059615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c88059615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c88059615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2c88059615_0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c88059615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2c88059615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2c88059615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2c88059615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2c88059615_0_4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2c88059615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2c88059615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2c88059615_0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2c8805961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c88059615_0_5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c88059615_0_5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2c88059615_0_5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c88059615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c88059615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2c88059615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c88059615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c88059615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2c88059615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c88059615_0_5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c88059615_0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2c88059615_0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c88059615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c88059615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2c88059615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c88059615_0_5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c88059615_0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2c88059615_0_5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c88059615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c88059615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2c88059615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c88059615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c88059615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2c88059615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c88059615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c88059615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2c88059615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c88059615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c88059615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2c88059615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28856cd2d0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c88059615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c88059615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2c88059615_0_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c88059615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c88059615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2c88059615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c88059615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c88059615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2c88059615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c88059615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c88059615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2c88059615_1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c88059615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c88059615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2c88059615_0_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12c88059615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c88059615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c88059615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2c88059615_0_3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c88059615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c88059615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2c88059615_0_3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c88059615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28856cd2d0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c880596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c880596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c8805961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2c8805961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-scm.com/downloa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username@login.rc.colorado.edu" TargetMode="External"/><Relationship Id="rId4" Type="http://schemas.openxmlformats.org/officeDocument/2006/relationships/hyperlink" Target="mailto:username@login.rc.colorado.edu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urc.readthedocs.io/en/latest/software/loadbalancer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New_User_Seminar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sk.cyberinfrastructure.org/c/rmacc/65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" TargetMode="External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ResearchComputing/HPC_software_dev_cours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ghidalgo93/git-PR-practice" TargetMode="External"/><Relationship Id="rId4" Type="http://schemas.openxmlformats.org/officeDocument/2006/relationships/hyperlink" Target="https://github.com/ghidalgo93/git-PR-practice/blob/main/github_wiki.txt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curc.readthedocs.io/" TargetMode="External"/><Relationship Id="rId4" Type="http://schemas.openxmlformats.org/officeDocument/2006/relationships/hyperlink" Target="https://www.colorado.edu/crdds/" TargetMode="External"/><Relationship Id="rId5" Type="http://schemas.openxmlformats.org/officeDocument/2006/relationships/hyperlink" Target="mailto:rc-help@colorado.edu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tinyurl.com/curc-survey1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ignu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 l="0" r="0" t="0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Arial Black"/>
                <a:ea typeface="Arial Black"/>
                <a:cs typeface="Arial Black"/>
                <a:sym typeface="Arial Black"/>
              </a:rPr>
              <a:t>Why do I need Git/GitHub??</a:t>
            </a:r>
            <a:endParaRPr sz="38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Think Google Drive with jet engines!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have direct control over: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history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paths (alternate universe)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merging new changes into projects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125" y="325875"/>
            <a:ext cx="2496350" cy="140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2"/>
          <p:cNvGrpSpPr/>
          <p:nvPr/>
        </p:nvGrpSpPr>
        <p:grpSpPr>
          <a:xfrm>
            <a:off x="6867025" y="3057225"/>
            <a:ext cx="5094475" cy="2610400"/>
            <a:chOff x="6867025" y="3057225"/>
            <a:chExt cx="5094475" cy="2610400"/>
          </a:xfrm>
        </p:grpSpPr>
        <p:pic>
          <p:nvPicPr>
            <p:cNvPr id="161" name="Google Shape;1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7025" y="3057225"/>
              <a:ext cx="5094475" cy="261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2"/>
            <p:cNvSpPr/>
            <p:nvPr/>
          </p:nvSpPr>
          <p:spPr>
            <a:xfrm>
              <a:off x="6913350" y="4669300"/>
              <a:ext cx="824700" cy="216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2"/>
          <p:cNvSpPr txBox="1"/>
          <p:nvPr/>
        </p:nvSpPr>
        <p:spPr>
          <a:xfrm>
            <a:off x="6971550" y="4546900"/>
            <a:ext cx="7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highlight>
                  <a:schemeClr val="lt1"/>
                </a:highlight>
              </a:rPr>
              <a:t>Main    </a:t>
            </a:r>
            <a:endParaRPr b="1" sz="1800">
              <a:solidFill>
                <a:srgbClr val="6AA84F"/>
              </a:solidFill>
              <a:highlight>
                <a:schemeClr val="lt1"/>
              </a:highlight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Images: wikicommons, nobledesktop.com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Subversion (svn)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Mercurial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CVS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etx…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stick to Git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industry standard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widely</a:t>
            </a:r>
            <a:r>
              <a:rPr lang="en-US"/>
              <a:t> known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resources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08" y="1363599"/>
            <a:ext cx="1826775" cy="15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295" y="2184374"/>
            <a:ext cx="1686750" cy="21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998" y="4400248"/>
            <a:ext cx="1419275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Git: version control system (installed locally)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actual software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173" y="8604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725" y="3670975"/>
            <a:ext cx="1657475" cy="1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systems already have Git installed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check in a terminal with: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--version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don’t have it, you’ll need to install it a the main Git website: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https://git-scm.com/downloads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follow along on your computer if you have git installed, or log into the RC system which has Git already installed.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To login to an RC login node:</a:t>
            </a:r>
            <a:endParaRPr sz="2400"/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</a:t>
            </a:r>
            <a:r>
              <a:rPr lang="en-US" sz="27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/>
            </a:br>
            <a:r>
              <a:rPr lang="en-US" sz="2400"/>
              <a:t>Supply your IdentiKey password and your Duo app will alert you to confirm the login</a:t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767"/>
              <a:t>If you’re using a tutorial account (we provide password):</a:t>
            </a:r>
            <a:endParaRPr sz="1767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9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21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&lt;tutorial_user</a:t>
            </a:r>
            <a:r>
              <a:rPr b="1" lang="en-US" sz="2167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&gt;@tlogin1.rc.colorado.edu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 flipH="1" rot="10800000">
            <a:off x="803407" y="4801642"/>
            <a:ext cx="10585200" cy="9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Configure Git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configuration variables (like env) for Git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--list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set up our name and emails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user.name “Jane Smith”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user.email “jane@email.com”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are going to create a simple HPC project that run a simple “hello world” python program </a:t>
            </a:r>
            <a:r>
              <a:rPr lang="en-US"/>
              <a:t>with 5 different cores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Following the loadbalancer example at: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https://curc.readthedocs.io/en/latest/software/loadbalancer.html</a:t>
            </a:r>
            <a:r>
              <a:rPr lang="en-US" sz="2200"/>
              <a:t> 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do we need?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hello world python script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loadbalancer command 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slurm script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Directory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First lets create a new directory for our project: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 		# or wherever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mkdir git-tutorial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git-tutotial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Repository (Repo)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Git repo is a set of files that keep track of changes within a directory (folder)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need to tell Git to actually set this up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file 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Now let’s create the first file for our project, the python “hello_world.py” script.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Keep it simple for now: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your favorite text editor (vi/vim, nano, emacs) to create it: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vim hello_world.py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68300" lvl="1" marL="9144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Enter the following line into the file, save and exit</a:t>
            </a:r>
            <a:endParaRPr sz="22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print(“Hello, World!”)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Version Control with Git/GitHub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  Instructor: Gerardo Hi</a:t>
            </a:r>
            <a:r>
              <a:rPr lang="en-US" sz="2500"/>
              <a:t>dalgo-Cuellar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Init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init will initialize a directory as a Git project: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init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This will tell Git to get ready to start watching your files for every change that occurs.</a:t>
            </a:r>
            <a:endParaRPr sz="22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What's actually happening here? 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program has created a "hidden" directory called .git</a:t>
            </a:r>
            <a:endParaRPr sz="22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ls -a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68300" lvl="1" marL="9144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is where the “magic” happens!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Project history and other Git configs get stored here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Can also remote this directory to remove Git from project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aside: Main vs. Master</a:t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Default is changing from Master -&gt; Main as default branch or “trunk”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shorter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translates better into other languages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inclusive and recognizes issues with “master” language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now </a:t>
            </a:r>
            <a:r>
              <a:rPr lang="en-US"/>
              <a:t>default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talk about branches later, but it’s easiest at this point to rename your default branch with: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 -M main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status command </a:t>
            </a:r>
            <a:r>
              <a:rPr b="1" lang="en-US" sz="2400"/>
              <a:t>displays the state of the working directory and the staging area</a:t>
            </a:r>
            <a:r>
              <a:rPr lang="en-US" sz="2400"/>
              <a:t>.</a:t>
            </a:r>
            <a:r>
              <a:rPr lang="en-US" sz="2400"/>
              <a:t> 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It lets you see which changes have been staged, which haven't, and which files aren't being tracked by Git.</a:t>
            </a:r>
            <a:endParaRPr sz="2400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58" name="Google Shape;258;p34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</a:t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may have some files that you don’t want tracked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secret keys (passwords, API tokens, etc)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build files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ignore.txt file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echo “ignore this file!” &gt; ignore.txt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.gitignore file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vim .gitignore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any files/directories you don’t want tracked: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ignore.txt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 (RC use case)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you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r>
              <a:rPr lang="en-US"/>
              <a:t> you can choose to ignore output files: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*out		# globbing, will get all files that end with “out”</a:t>
            </a: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add command </a:t>
            </a:r>
            <a:r>
              <a:rPr b="1" lang="en-US" sz="2200"/>
              <a:t>adds a change in the working directory to the staging area</a:t>
            </a:r>
            <a:r>
              <a:rPr lang="en-US" sz="2200"/>
              <a:t> (getting the “picture” ready for a snapshot)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tells Git that you want to include updates to a particular file.</a:t>
            </a:r>
            <a:endParaRPr sz="22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add hello_world.py   # “git add .” to add all files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1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**git add doesn't affect the repository - changes are not actually recorded until you run git commit</a:t>
            </a:r>
            <a:endParaRPr sz="1800"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83" name="Google Shape;283;p3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  <p:cxnSp>
        <p:nvCxnSpPr>
          <p:cNvPr id="286" name="Google Shape;286;p37"/>
          <p:cNvCxnSpPr/>
          <p:nvPr/>
        </p:nvCxnSpPr>
        <p:spPr>
          <a:xfrm>
            <a:off x="3950950" y="5016550"/>
            <a:ext cx="119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37"/>
          <p:cNvSpPr txBox="1"/>
          <p:nvPr/>
        </p:nvSpPr>
        <p:spPr>
          <a:xfrm>
            <a:off x="4135425" y="4692550"/>
            <a:ext cx="7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Git timeline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856150" y="2956750"/>
            <a:ext cx="1048500" cy="1048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1</a:t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2782738" y="2956750"/>
            <a:ext cx="1048500" cy="1048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2</a:t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09325" y="2956750"/>
            <a:ext cx="1048500" cy="1048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3</a:t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8008575" y="2956750"/>
            <a:ext cx="1048500" cy="1048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N</a:t>
            </a:r>
            <a:endParaRPr/>
          </a:p>
        </p:txBody>
      </p:sp>
      <p:cxnSp>
        <p:nvCxnSpPr>
          <p:cNvPr id="298" name="Google Shape;298;p38"/>
          <p:cNvCxnSpPr/>
          <p:nvPr/>
        </p:nvCxnSpPr>
        <p:spPr>
          <a:xfrm>
            <a:off x="1769850" y="3481000"/>
            <a:ext cx="119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8"/>
          <p:cNvCxnSpPr/>
          <p:nvPr/>
        </p:nvCxnSpPr>
        <p:spPr>
          <a:xfrm>
            <a:off x="3701850" y="3481000"/>
            <a:ext cx="119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8"/>
          <p:cNvCxnSpPr>
            <a:endCxn id="297" idx="1"/>
          </p:cNvCxnSpPr>
          <p:nvPr/>
        </p:nvCxnSpPr>
        <p:spPr>
          <a:xfrm>
            <a:off x="5757675" y="3481000"/>
            <a:ext cx="2250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838200" y="1825625"/>
            <a:ext cx="10515600" cy="8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Git commits are like savepoints or snapshots of your project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commit command </a:t>
            </a:r>
            <a:r>
              <a:rPr b="1" lang="en-US" sz="2400"/>
              <a:t>captures a snapshot of the project's currently staged changes.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Committed snapshots can be thought of as “safe” versions of a project.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Commits are logged with a brief message of what was changed</a:t>
            </a:r>
            <a:endParaRPr sz="24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commit -m “initial commit”</a:t>
            </a:r>
            <a:endParaRPr sz="2400">
              <a:solidFill>
                <a:schemeClr val="accent5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status		# clean working directory</a:t>
            </a:r>
            <a:endParaRPr sz="2400">
              <a:solidFill>
                <a:schemeClr val="accent5"/>
              </a:solidFill>
            </a:endParaRPr>
          </a:p>
        </p:txBody>
      </p:sp>
      <p:grpSp>
        <p:nvGrpSpPr>
          <p:cNvPr id="309" name="Google Shape;309;p39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310" name="Google Shape;310;p39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cxnSp>
        <p:nvCxnSpPr>
          <p:cNvPr id="313" name="Google Shape;313;p39"/>
          <p:cNvCxnSpPr/>
          <p:nvPr/>
        </p:nvCxnSpPr>
        <p:spPr>
          <a:xfrm>
            <a:off x="6381625" y="5049100"/>
            <a:ext cx="119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9"/>
          <p:cNvSpPr txBox="1"/>
          <p:nvPr/>
        </p:nvSpPr>
        <p:spPr>
          <a:xfrm>
            <a:off x="6424550" y="4725100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838200" y="1825625"/>
            <a:ext cx="10515600" cy="231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git log </a:t>
            </a:r>
            <a:r>
              <a:rPr b="1" lang="en-US" sz="2400"/>
              <a:t>lists the commits made in that repository</a:t>
            </a:r>
            <a:r>
              <a:rPr lang="en-US" sz="2400"/>
              <a:t> in reverse chronological order; the most recent commits show up first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$ git log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433475" y="3139775"/>
            <a:ext cx="3317100" cy="2614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commit #5678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“third commit”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#2345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“second commit”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#1234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“initial commit”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Congrats! You now know Git!</a:t>
            </a:r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 least the basics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Exercise: Update the “hello-world.py” 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parallel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hello_world.py</a:t>
            </a:r>
            <a:r>
              <a:rPr lang="en-US"/>
              <a:t> will need the </a:t>
            </a:r>
            <a:r>
              <a:rPr lang="en-US"/>
              <a:t>following changes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change, add, and commit them!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import sys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print “Hello World from process: ”, sys.argv[1]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typo! #on purpose…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GitHub (remote)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demonstrate how to work with remote repositories using GitHub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 in (or create an account)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on “Create New Repository” or just “New”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50" y="35713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new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Call it whatever you would like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Ignore directions for you, just copy the link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e.g.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</a:t>
            </a:r>
            <a:r>
              <a:rPr lang="en-US"/>
              <a:t>&lt;user&gt;/test-repo.git </a:t>
            </a:r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675" y="3733084"/>
            <a:ext cx="10515598" cy="195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remote tells you </a:t>
            </a:r>
            <a:r>
              <a:rPr b="1" lang="en-US"/>
              <a:t>which remote repositories you have linked to your local project</a:t>
            </a:r>
            <a:r>
              <a:rPr lang="en-US"/>
              <a:t>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		# should return nothing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link our remote repository (accepts 2 values):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&lt;name of remote repo&gt; &lt;url&gt;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&lt;user&gt;/test-repo.git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View remote again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 		# view url as well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8961050" y="3953125"/>
            <a:ext cx="2571600" cy="20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880050" y="3953125"/>
            <a:ext cx="7802100" cy="20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sp>
        <p:nvSpPr>
          <p:cNvPr id="373" name="Google Shape;373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/>
          <p:nvPr>
            <p:ph idx="1" type="body"/>
          </p:nvPr>
        </p:nvSpPr>
        <p:spPr>
          <a:xfrm>
            <a:off x="838200" y="1825625"/>
            <a:ext cx="10515600" cy="212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Sync up local code with remote GitHub repo!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</a:t>
            </a:r>
            <a:r>
              <a:rPr lang="en-US" sz="2400"/>
              <a:t>it push </a:t>
            </a:r>
            <a:r>
              <a:rPr b="1" lang="en-US" sz="2400"/>
              <a:t>uploads a local repositories content to a remote repository</a:t>
            </a:r>
            <a:r>
              <a:rPr lang="en-US" sz="2400"/>
              <a:t>. Pushing is how you transfer commits from your local repository to a remote repo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# optional -u flag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-u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1227075" y="4412800"/>
            <a:ext cx="6860850" cy="1456200"/>
            <a:chOff x="2312200" y="4412800"/>
            <a:chExt cx="6860850" cy="1456200"/>
          </a:xfrm>
        </p:grpSpPr>
        <p:sp>
          <p:nvSpPr>
            <p:cNvPr id="376" name="Google Shape;376;p4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sp>
        <p:nvSpPr>
          <p:cNvPr id="379" name="Google Shape;379;p47"/>
          <p:cNvSpPr/>
          <p:nvPr/>
        </p:nvSpPr>
        <p:spPr>
          <a:xfrm>
            <a:off x="9334400" y="4412800"/>
            <a:ext cx="1824900" cy="1456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>
            <a:off x="7944200" y="5396325"/>
            <a:ext cx="1718400" cy="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7"/>
          <p:cNvSpPr txBox="1"/>
          <p:nvPr/>
        </p:nvSpPr>
        <p:spPr>
          <a:xfrm>
            <a:off x="8424800" y="5072575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GitHub and refresh your 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see the files we </a:t>
            </a:r>
            <a:r>
              <a:rPr lang="en-US"/>
              <a:t>have</a:t>
            </a:r>
            <a:r>
              <a:rPr lang="en-US"/>
              <a:t> added (and not the </a:t>
            </a:r>
            <a:r>
              <a:rPr lang="en-US"/>
              <a:t>ones</a:t>
            </a:r>
            <a:r>
              <a:rPr lang="en-US"/>
              <a:t> we’ve ignored)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cool features!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our commits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edit/commit in the browser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do that! Let’s fix the typo and commit 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 now our remote repo is one commit ahead of our local one…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fetch retrieves the changes from the remote repo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merge combines two branches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But, there’s an easier way!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pull combines the fetch and merge 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**Must have clear working directory!**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		# because we used the -u flag earlier!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Git clone </a:t>
            </a:r>
            <a:r>
              <a:rPr b="1" lang="en-US"/>
              <a:t>makes a clone or copy of a remote repo at in a new directory, at another location</a:t>
            </a:r>
            <a:r>
              <a:rPr lang="en-US"/>
              <a:t>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&lt;url&gt; &lt;optional new name&gt;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Next, let’s clone the lesson’s repo to a new space (yes, this </a:t>
            </a:r>
            <a:r>
              <a:rPr lang="en-US"/>
              <a:t>lesson</a:t>
            </a:r>
            <a:r>
              <a:rPr lang="en-US"/>
              <a:t> was made with Git and hosted by GitHub!) and get the 2 other files for our project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HPC_software_dev_course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cp git/files/lb_cmd_file path/to/your/git-tutorial/repo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cp git/files/run_hello.sh path/to/your/git-tutorial/repo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Goal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Convince you that Git/GitHub fluency is: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Easy!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Practical (as a researcher!)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An important (if not </a:t>
            </a:r>
            <a:r>
              <a:rPr i="1" lang="en-US"/>
              <a:t>the</a:t>
            </a:r>
            <a:r>
              <a:rPr lang="en-US"/>
              <a:t> most important!) tool in your tool belt*!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U</a:t>
            </a:r>
            <a:r>
              <a:rPr lang="en-US"/>
              <a:t>nderstand basics of version control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Differences between Git, GitHub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Basic Git fluency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How to collaborate on a project with Git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*I may be biased</a:t>
            </a:r>
            <a:endParaRPr sz="1800"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838200" y="29048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173" y="8604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725" y="367097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5480975" y="5895500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images: wikipedia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your project! (practice)</a:t>
            </a:r>
            <a:endParaRPr/>
          </a:p>
        </p:txBody>
      </p:sp>
      <p:sp>
        <p:nvSpPr>
          <p:cNvPr id="416" name="Google Shape;416;p5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Once you have all 3 files in your local git-tutorial repo, go ahead and Add + Commit them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Then push up to your GitHub repo and ensure they are there!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 (alternate universe!)</a:t>
            </a:r>
            <a:endParaRPr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838200" y="1825625"/>
            <a:ext cx="10515600" cy="160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Allows you to collaborate with other team/lab members without getting in each </a:t>
            </a:r>
            <a:r>
              <a:rPr lang="en-US"/>
              <a:t>other's</a:t>
            </a:r>
            <a:r>
              <a:rPr lang="en-US"/>
              <a:t> way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 just do testing without messing up your working files!</a:t>
            </a:r>
            <a:endParaRPr/>
          </a:p>
        </p:txBody>
      </p:sp>
      <p:sp>
        <p:nvSpPr>
          <p:cNvPr id="430" name="Google Shape;430;p54"/>
          <p:cNvSpPr txBox="1"/>
          <p:nvPr/>
        </p:nvSpPr>
        <p:spPr>
          <a:xfrm>
            <a:off x="2528625" y="4500000"/>
            <a:ext cx="8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Main</a:t>
            </a:r>
            <a:endParaRPr sz="1800"/>
          </a:p>
        </p:txBody>
      </p:sp>
      <p:sp>
        <p:nvSpPr>
          <p:cNvPr id="431" name="Google Shape;431;p54"/>
          <p:cNvSpPr/>
          <p:nvPr/>
        </p:nvSpPr>
        <p:spPr>
          <a:xfrm>
            <a:off x="3299850" y="4427400"/>
            <a:ext cx="606900" cy="6069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4"/>
          <p:cNvSpPr/>
          <p:nvPr/>
        </p:nvSpPr>
        <p:spPr>
          <a:xfrm>
            <a:off x="4577200" y="4427400"/>
            <a:ext cx="606900" cy="6069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5986600" y="4427400"/>
            <a:ext cx="606900" cy="6069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54"/>
          <p:cNvCxnSpPr/>
          <p:nvPr/>
        </p:nvCxnSpPr>
        <p:spPr>
          <a:xfrm>
            <a:off x="3779990" y="4730850"/>
            <a:ext cx="86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5184089" y="4730850"/>
            <a:ext cx="86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4"/>
          <p:cNvSpPr/>
          <p:nvPr/>
        </p:nvSpPr>
        <p:spPr>
          <a:xfrm>
            <a:off x="7385400" y="4427400"/>
            <a:ext cx="606900" cy="6069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4"/>
          <p:cNvSpPr/>
          <p:nvPr/>
        </p:nvSpPr>
        <p:spPr>
          <a:xfrm>
            <a:off x="8794800" y="4427400"/>
            <a:ext cx="606900" cy="6069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54"/>
          <p:cNvCxnSpPr/>
          <p:nvPr/>
        </p:nvCxnSpPr>
        <p:spPr>
          <a:xfrm>
            <a:off x="6588190" y="4730850"/>
            <a:ext cx="86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54"/>
          <p:cNvCxnSpPr/>
          <p:nvPr/>
        </p:nvCxnSpPr>
        <p:spPr>
          <a:xfrm>
            <a:off x="7992289" y="4730850"/>
            <a:ext cx="86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4"/>
          <p:cNvCxnSpPr>
            <a:stCxn id="432" idx="4"/>
          </p:cNvCxnSpPr>
          <p:nvPr/>
        </p:nvCxnSpPr>
        <p:spPr>
          <a:xfrm>
            <a:off x="4880650" y="5034300"/>
            <a:ext cx="394200" cy="53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4"/>
          <p:cNvSpPr/>
          <p:nvPr/>
        </p:nvSpPr>
        <p:spPr>
          <a:xfrm>
            <a:off x="5274850" y="5317675"/>
            <a:ext cx="606900" cy="60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4"/>
          <p:cNvSpPr/>
          <p:nvPr/>
        </p:nvSpPr>
        <p:spPr>
          <a:xfrm>
            <a:off x="6673650" y="5317675"/>
            <a:ext cx="606900" cy="60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4"/>
          <p:cNvSpPr/>
          <p:nvPr/>
        </p:nvSpPr>
        <p:spPr>
          <a:xfrm>
            <a:off x="8083050" y="5317675"/>
            <a:ext cx="606900" cy="60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54"/>
          <p:cNvCxnSpPr/>
          <p:nvPr/>
        </p:nvCxnSpPr>
        <p:spPr>
          <a:xfrm>
            <a:off x="5876440" y="5621125"/>
            <a:ext cx="86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4"/>
          <p:cNvCxnSpPr/>
          <p:nvPr/>
        </p:nvCxnSpPr>
        <p:spPr>
          <a:xfrm>
            <a:off x="7280539" y="5621125"/>
            <a:ext cx="86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54"/>
          <p:cNvCxnSpPr>
            <a:stCxn id="436" idx="0"/>
          </p:cNvCxnSpPr>
          <p:nvPr/>
        </p:nvCxnSpPr>
        <p:spPr>
          <a:xfrm flipH="1" rot="10800000">
            <a:off x="7688850" y="3920400"/>
            <a:ext cx="559200" cy="507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4"/>
          <p:cNvSpPr/>
          <p:nvPr/>
        </p:nvSpPr>
        <p:spPr>
          <a:xfrm>
            <a:off x="8248050" y="3624813"/>
            <a:ext cx="606900" cy="6069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4"/>
          <p:cNvSpPr txBox="1"/>
          <p:nvPr/>
        </p:nvSpPr>
        <p:spPr>
          <a:xfrm>
            <a:off x="8854950" y="3697425"/>
            <a:ext cx="25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Jane’s Branch</a:t>
            </a:r>
            <a:endParaRPr sz="1800"/>
          </a:p>
        </p:txBody>
      </p:sp>
      <p:sp>
        <p:nvSpPr>
          <p:cNvPr id="449" name="Google Shape;449;p54"/>
          <p:cNvSpPr txBox="1"/>
          <p:nvPr/>
        </p:nvSpPr>
        <p:spPr>
          <a:xfrm>
            <a:off x="8684650" y="5390275"/>
            <a:ext cx="25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Jim’s Branch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</a:t>
            </a:r>
            <a:endParaRPr/>
          </a:p>
        </p:txBody>
      </p:sp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branch will allow you to create and list new branches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		# list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branches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new branch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 coolbranch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		# still on main branch!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Delete branch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 -d &lt;branch&gt;		# safer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 -D &lt;branch&gt; 		# forces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Checkout</a:t>
            </a:r>
            <a:endParaRPr/>
          </a:p>
        </p:txBody>
      </p:sp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checkout moves us to branch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coolbranch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Try to change some code, add, and commit it to new branch!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Switch back to main branch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main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code </a:t>
            </a:r>
            <a:r>
              <a:rPr lang="en-US"/>
              <a:t>disappears</a:t>
            </a:r>
            <a:r>
              <a:rPr lang="en-US"/>
              <a:t>! Can go back to it with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coolbranch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new branch </a:t>
            </a:r>
            <a:r>
              <a:rPr i="1" lang="en-US"/>
              <a:t>and</a:t>
            </a:r>
            <a:r>
              <a:rPr lang="en-US"/>
              <a:t> checkout into it (shortcut)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-b &lt;branch&gt;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470" name="Google Shape;470;p5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Pull requests </a:t>
            </a:r>
            <a:r>
              <a:rPr b="1" lang="en-US" sz="2400"/>
              <a:t>let you tell others about changes you've pushed to a branch in a repository on GitHub</a:t>
            </a:r>
            <a:r>
              <a:rPr lang="en-US" sz="2400"/>
              <a:t>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a pull request is opened, you can: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discuss and review the potential changes with collaborators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add follow-up commits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all </a:t>
            </a:r>
            <a:r>
              <a:rPr lang="en-US" sz="2400"/>
              <a:t>before your changes are merged into the base branch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try it, on your new branch make a change, add, commit: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&lt;branch&gt; -u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477" name="Google Shape;477;p5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the GitHub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the new branch (coolbranch)!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be able to see new changes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250" y="1983825"/>
            <a:ext cx="4584074" cy="32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838200" y="1825625"/>
            <a:ext cx="10515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Figure out which branch you want to pull in/merge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pull request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see all of the changes below</a:t>
            </a:r>
            <a:endParaRPr/>
          </a:p>
        </p:txBody>
      </p:sp>
      <p:pic>
        <p:nvPicPr>
          <p:cNvPr id="486" name="Google Shape;4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3400"/>
            <a:ext cx="11887201" cy="236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493" name="Google Shape;493;p60"/>
          <p:cNvSpPr txBox="1"/>
          <p:nvPr>
            <p:ph idx="1" type="body"/>
          </p:nvPr>
        </p:nvSpPr>
        <p:spPr>
          <a:xfrm>
            <a:off x="838200" y="1825625"/>
            <a:ext cx="10515600" cy="76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there are no merge </a:t>
            </a:r>
            <a:r>
              <a:rPr lang="en-US"/>
              <a:t>conflicts we can merge automagically!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accept the pull request on your own repos</a:t>
            </a:r>
            <a:endParaRPr/>
          </a:p>
        </p:txBody>
      </p:sp>
      <p:pic>
        <p:nvPicPr>
          <p:cNvPr id="494" name="Google Shape;4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00" y="2850974"/>
            <a:ext cx="10305398" cy="31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501" name="Google Shape;501;p6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Make sure to clean up your old branches!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keeps your project clean for others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Deleting this branch in GitHub only removed it in the remote repo, so you will still have a local copy</a:t>
            </a:r>
            <a:endParaRPr/>
          </a:p>
        </p:txBody>
      </p:sp>
      <p:pic>
        <p:nvPicPr>
          <p:cNvPr id="502" name="Google Shape;5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50" y="4322375"/>
            <a:ext cx="9971698" cy="12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Setting started with Git (Locally)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Getting started with GitHub (Remote)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Collaboration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Topics (if time allows)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</a:t>
            </a:r>
            <a:endParaRPr/>
          </a:p>
        </p:txBody>
      </p:sp>
      <p:sp>
        <p:nvSpPr>
          <p:cNvPr id="515" name="Google Shape;515;p6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GitHub fork allows you to copy over an existing open source project into your GitHub account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Maintains link to original repo where you can fetch updates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original is called the “upstream” repository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Practice: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https://github.com/ghidalgo93/git-PR-practice</a:t>
            </a:r>
            <a:r>
              <a:rPr lang="en-US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Once you have a local copy (fork, then clone it locally)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Make any changes (LOTS of spelling mistakes in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github_wiki.txt</a:t>
            </a:r>
            <a:r>
              <a:rPr lang="en-US"/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Commit back up to your own GitHub repo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 a pull request to my repo!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Conflicts</a:t>
            </a:r>
            <a:endParaRPr/>
          </a:p>
        </p:txBody>
      </p:sp>
      <p:sp>
        <p:nvSpPr>
          <p:cNvPr id="522" name="Google Shape;522;p6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Conflict occurs when you try to merge 2 different branches that modify the same lines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make a conflict!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Commit from 2 branches (main and coolbranch) with changes to a file on the same line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main: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coolbranch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You’ll get an error that the merge failed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</a:t>
            </a:r>
            <a:r>
              <a:rPr lang="en-US"/>
              <a:t>Conflicts</a:t>
            </a:r>
            <a:endParaRPr/>
          </a:p>
        </p:txBody>
      </p:sp>
      <p:sp>
        <p:nvSpPr>
          <p:cNvPr id="529" name="Google Shape;529;p6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into the file that caused the commit to fail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 view those with: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diff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whichever lines are not needed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 keep both one after the other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Then rerun your commit (called a merge commit)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536" name="Google Shape;536;p6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177800" rtl="0" algn="l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U</a:t>
            </a:r>
            <a:r>
              <a:rPr lang="en-US"/>
              <a:t>nderstand basics of version control</a:t>
            </a:r>
            <a:endParaRPr/>
          </a:p>
          <a:p>
            <a:pPr indent="-266700" lvl="0" marL="17780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Differences between Git, GitHub</a:t>
            </a:r>
            <a:endParaRPr/>
          </a:p>
          <a:p>
            <a:pPr indent="-266700" lvl="0" marL="17780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Basic Git fluency</a:t>
            </a:r>
            <a:endParaRPr/>
          </a:p>
          <a:p>
            <a:pPr indent="-266700" lvl="0" marL="17780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/>
              <a:t>How to collaborate on a project with Git</a:t>
            </a:r>
            <a:endParaRPr/>
          </a:p>
        </p:txBody>
      </p:sp>
      <p:sp>
        <p:nvSpPr>
          <p:cNvPr id="537" name="Google Shape;537;p6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544" name="Google Shape;544;p6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b="1" lang="en-US" sz="2300" u="sng">
                <a:solidFill>
                  <a:srgbClr val="1D1C1D"/>
                </a:solidFill>
              </a:rPr>
              <a:t>Documentation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>
                <a:solidFill>
                  <a:srgbClr val="1D1C1D"/>
                </a:solidFill>
              </a:rPr>
              <a:t> </a:t>
            </a:r>
            <a:endParaRPr sz="23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D1C1D"/>
              </a:solidFill>
            </a:endParaRPr>
          </a:p>
          <a:p>
            <a:pPr indent="-3746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b="1" lang="en-US" sz="2300" u="sng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>
                <a:solidFill>
                  <a:srgbClr val="1D1C1D"/>
                </a:solidFill>
              </a:rPr>
              <a:t> </a:t>
            </a:r>
            <a:endParaRPr sz="23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D1C1D"/>
              </a:solidFill>
            </a:endParaRPr>
          </a:p>
          <a:p>
            <a:pPr indent="-3746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b="1" lang="en-US" sz="2300" u="sng">
                <a:solidFill>
                  <a:srgbClr val="1D1C1D"/>
                </a:solidFill>
              </a:rPr>
              <a:t>Helpdesk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5"/>
              </a:rPr>
              <a:t>rc-help@colorado.edu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52" name="Google Shape;552;p6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559" name="Google Shape;559;p6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560" name="Google Shape;560;p6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Account Check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free account at: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https://github.com/signup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Necessary for the GitHub portion of the class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(local)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may know about GitHub!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Thumbs up if you have visited a GitHub project before?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kinds of things have you used GitHub for?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and GitHub are different, and we’ll get into that!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875" y="199237"/>
            <a:ext cx="1657475" cy="1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do I need version control as a researcher? Isn’t it for developers?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NO! </a:t>
            </a:r>
            <a:r>
              <a:rPr lang="en-US" sz="2800"/>
              <a:t>Version control systems let you track changes you make to your files over time.</a:t>
            </a:r>
            <a:endParaRPr sz="2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Revert to various states of files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things out without harming originals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limited to source code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files, images, etc…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